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4" r:id="rId3"/>
    <p:sldId id="280" r:id="rId4"/>
    <p:sldId id="288" r:id="rId5"/>
    <p:sldId id="284" r:id="rId6"/>
    <p:sldId id="268" r:id="rId7"/>
    <p:sldId id="274" r:id="rId8"/>
    <p:sldId id="278" r:id="rId9"/>
    <p:sldId id="266" r:id="rId10"/>
    <p:sldId id="271" r:id="rId11"/>
    <p:sldId id="292" r:id="rId12"/>
    <p:sldId id="269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75" d="100"/>
          <a:sy n="75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1A1B23-32B2-4B84-AAEF-533106C70357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DCD7AA-1BF9-431E-A676-757FCBBA09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748E6B-B9FF-4E5C-8B39-B4C51CF6D3F8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ADF2C5-72A7-4B31-A92D-8857C722E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D53873-AB74-46C4-856D-4197121C3F0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56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6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D8D544-147C-4ED6-88F2-395AF5302E99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552E6F-9BEA-48C8-AC0E-A352B6E5FC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EEC4-EE69-48C6-B336-C0E9B41B0B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4753-5F28-4162-BA87-595B221237B9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B59B-8BB5-4540-B130-BFBEACDE8E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E500-0F62-47A8-A976-5020368EEEA7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DABB-67CE-43A5-B593-B9081A0FF1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52F9B-0F48-4795-81F3-C8A71DC5CAEB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9D5E-2990-454C-82E5-39A0FC42F0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B685-BBC6-4D7B-A094-E17AB9F37BB2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585C-9239-42CD-B190-C86C4925DA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8118-BC12-4B2C-9D34-685D230039B1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91A9-877C-40E5-91BE-39A63FE04B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AD225-AEF0-4AEE-881B-4668B6A941BF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8A918-0D76-4A94-A764-1B6A8F8EBE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0F63-300F-4B04-8E46-16379CE6EA43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1438-3920-43D0-A127-679070BEFD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D735-9FD0-435A-9C5B-0339D236A781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A776-F74A-40CC-994D-D0D938C33B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8711-856B-4592-830C-4866A91A64F0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E7F8-B6D4-4F99-A337-4FF6ACE6EF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E4455-F743-4653-904B-9B7A5E0EA075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29858-A37F-4B82-8253-F5AAA185D6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631F6-CFB8-4896-9C2A-18D2B4E14380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42E1-2633-4AD7-87CA-CE6BE62126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E5BD-EC20-4C93-8CE9-79CC12A6C947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9B721-B3DA-4115-B57A-0F6773F2CB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C95B-4C51-46A1-9795-1C14BF055C31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3E6BE906-B3A1-4AFE-A040-E635F09CF2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E910C8-8055-404D-A908-EC5EC2D93628}" type="datetimeFigureOut">
              <a:rPr lang="en-GB"/>
              <a:pPr>
                <a:defRPr/>
              </a:pPr>
              <a:t>25/03/2013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VtKvK_21RQ&amp;feature=watch_response_re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Plato’s Theory of Forms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87525"/>
            <a:ext cx="607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4932363" y="836613"/>
            <a:ext cx="3754437" cy="5545137"/>
          </a:xfrm>
        </p:spPr>
        <p:txBody>
          <a:bodyPr/>
          <a:lstStyle/>
          <a:p>
            <a:r>
              <a:rPr lang="en-GB" sz="2200" smtClean="0"/>
              <a:t>The beautiful person participates or shares in beauty with all other beautiful things, but beauty itself is beyond our normal perception.</a:t>
            </a:r>
          </a:p>
          <a:p>
            <a:pPr>
              <a:buFont typeface="Wingdings" pitchFamily="2" charset="2"/>
              <a:buChar char="Ø"/>
            </a:pPr>
            <a:r>
              <a:rPr lang="en-GB" sz="2200" smtClean="0"/>
              <a:t>“Her/his eyes are too close together” – we can recognise that she/he falls short of beauty and thus understand the concept of beauty due to our prior knowledge, yet we have not ever experienced a perfect example of beauty. </a:t>
            </a:r>
          </a:p>
        </p:txBody>
      </p:sp>
      <p:pic>
        <p:nvPicPr>
          <p:cNvPr id="28674" name="Picture 6" descr="http://2.bp.blogspot.com/_6xWeD_KR3l4/TBIw91ZeWOI/AAAAAAAAHeE/kd16bDFfkEk/s1600/Scarlett+Johansson+b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03613"/>
            <a:ext cx="216058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However…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3886200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The world of the Forms is the philosopher’s world.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800" dirty="0" smtClean="0"/>
              <a:t>The ordinary person struggles to see past the illusion of this world because they are ruled by their senses.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800" dirty="0" smtClean="0"/>
              <a:t>Only the person who investigates and questions learns the truth behind the illusion.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800" dirty="0"/>
              <a:t>Only the philosopher is capable of seeing </a:t>
            </a:r>
            <a:r>
              <a:rPr lang="en-GB" sz="2800" dirty="0" smtClean="0"/>
              <a:t>into the world of the Forms </a:t>
            </a:r>
            <a:r>
              <a:rPr lang="en-GB" sz="2800" dirty="0"/>
              <a:t>because he can make judgements as he thinks independently of his senses.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hlinkClick r:id="rId2"/>
              </a:rPr>
              <a:t>Summing up...</a:t>
            </a:r>
            <a:endParaRPr lang="en-GB" smtClean="0"/>
          </a:p>
        </p:txBody>
      </p:sp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250825" y="1628775"/>
            <a:ext cx="8642350" cy="5132388"/>
            <a:chOff x="703" y="9828"/>
            <a:chExt cx="10500" cy="5205"/>
          </a:xfrm>
        </p:grpSpPr>
        <p:sp>
          <p:nvSpPr>
            <p:cNvPr id="30723" name="Text Box 2"/>
            <p:cNvSpPr txBox="1">
              <a:spLocks noChangeArrowheads="1"/>
            </p:cNvSpPr>
            <p:nvPr/>
          </p:nvSpPr>
          <p:spPr bwMode="auto">
            <a:xfrm>
              <a:off x="703" y="9828"/>
              <a:ext cx="2790" cy="2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1600" b="1"/>
                <a:t>The Material World (our world)</a:t>
              </a:r>
            </a:p>
            <a:p>
              <a:pPr algn="ctr">
                <a:spcAft>
                  <a:spcPts val="1000"/>
                </a:spcAft>
              </a:pPr>
              <a:r>
                <a:rPr lang="en-GB" sz="1600"/>
                <a:t>Here the material objects exist, subject to change and decay. They take their identity from the way that they conform to their corresponding idea in the world of the Forms.</a:t>
              </a:r>
              <a:endParaRPr lang="en-US" sz="1600"/>
            </a:p>
          </p:txBody>
        </p:sp>
        <p:sp>
          <p:nvSpPr>
            <p:cNvPr id="30724" name="Text Box 2"/>
            <p:cNvSpPr txBox="1">
              <a:spLocks noChangeArrowheads="1"/>
            </p:cNvSpPr>
            <p:nvPr/>
          </p:nvSpPr>
          <p:spPr bwMode="auto">
            <a:xfrm>
              <a:off x="5235" y="10338"/>
              <a:ext cx="1485" cy="19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1600"/>
                <a:t>The material world is a shadow of the ‘real’ world of the Forms.</a:t>
              </a:r>
              <a:endParaRPr lang="en-US" sz="1600"/>
            </a:p>
          </p:txBody>
        </p:sp>
        <p:sp>
          <p:nvSpPr>
            <p:cNvPr id="30725" name="Text Box 2"/>
            <p:cNvSpPr txBox="1">
              <a:spLocks noChangeArrowheads="1"/>
            </p:cNvSpPr>
            <p:nvPr/>
          </p:nvSpPr>
          <p:spPr bwMode="auto">
            <a:xfrm>
              <a:off x="8428" y="9946"/>
              <a:ext cx="2775" cy="22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GB" sz="1600" b="1"/>
                <a:t>The World of the Forms</a:t>
              </a:r>
            </a:p>
            <a:p>
              <a:pPr algn="ctr">
                <a:spcAft>
                  <a:spcPts val="1000"/>
                </a:spcAft>
              </a:pPr>
              <a:r>
                <a:rPr lang="en-GB" sz="1600"/>
                <a:t>Here the patterns for the objects and concepts for the material world exist in a state of unchanging perfection. </a:t>
              </a:r>
              <a:endParaRPr lang="en-US" sz="1600"/>
            </a:p>
          </p:txBody>
        </p:sp>
        <p:sp>
          <p:nvSpPr>
            <p:cNvPr id="30726" name="Text Box 2"/>
            <p:cNvSpPr txBox="1">
              <a:spLocks noChangeArrowheads="1"/>
            </p:cNvSpPr>
            <p:nvPr/>
          </p:nvSpPr>
          <p:spPr bwMode="auto">
            <a:xfrm>
              <a:off x="7126" y="13691"/>
              <a:ext cx="3584" cy="1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1600"/>
                <a:t>It is the job of the philosopher to break free from the shackles of the material world and find the world of the Forms.</a:t>
              </a:r>
              <a:endParaRPr lang="en-US" sz="1600"/>
            </a:p>
          </p:txBody>
        </p:sp>
        <p:sp>
          <p:nvSpPr>
            <p:cNvPr id="30727" name="Right Arrow 8"/>
            <p:cNvSpPr>
              <a:spLocks noChangeArrowheads="1"/>
            </p:cNvSpPr>
            <p:nvPr/>
          </p:nvSpPr>
          <p:spPr bwMode="auto">
            <a:xfrm>
              <a:off x="3854" y="11118"/>
              <a:ext cx="1035" cy="540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A6A6A6"/>
            </a:solidFill>
            <a:ln w="254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0728" name="Left Arrow 9"/>
            <p:cNvSpPr>
              <a:spLocks noChangeArrowheads="1"/>
            </p:cNvSpPr>
            <p:nvPr/>
          </p:nvSpPr>
          <p:spPr bwMode="auto">
            <a:xfrm>
              <a:off x="7050" y="11118"/>
              <a:ext cx="990" cy="540"/>
            </a:xfrm>
            <a:prstGeom prst="leftArrow">
              <a:avLst>
                <a:gd name="adj1" fmla="val 50000"/>
                <a:gd name="adj2" fmla="val 50001"/>
              </a:avLst>
            </a:prstGeom>
            <a:solidFill>
              <a:srgbClr val="A6A6A6"/>
            </a:solidFill>
            <a:ln w="254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0729" name="Down Arrow 10"/>
            <p:cNvSpPr>
              <a:spLocks noChangeArrowheads="1"/>
            </p:cNvSpPr>
            <p:nvPr/>
          </p:nvSpPr>
          <p:spPr bwMode="auto">
            <a:xfrm>
              <a:off x="9195" y="12513"/>
              <a:ext cx="555" cy="870"/>
            </a:xfrm>
            <a:prstGeom prst="downArrow">
              <a:avLst>
                <a:gd name="adj1" fmla="val 50000"/>
                <a:gd name="adj2" fmla="val 50003"/>
              </a:avLst>
            </a:prstGeom>
            <a:solidFill>
              <a:srgbClr val="A6A6A6"/>
            </a:solidFill>
            <a:ln w="25400" algn="ctr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Summing up continued…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886200"/>
          </a:xfrm>
        </p:spPr>
        <p:txBody>
          <a:bodyPr/>
          <a:lstStyle/>
          <a:p>
            <a:r>
              <a:rPr lang="en-GB" smtClean="0"/>
              <a:t>A </a:t>
            </a:r>
            <a:r>
              <a:rPr lang="en-GB" b="1" i="1" smtClean="0"/>
              <a:t>Form</a:t>
            </a:r>
            <a:r>
              <a:rPr lang="en-GB" smtClean="0"/>
              <a:t> is what a thing is</a:t>
            </a:r>
          </a:p>
          <a:p>
            <a:r>
              <a:rPr lang="en-GB" smtClean="0"/>
              <a:t>Forms for Plato are unchanging and eternal</a:t>
            </a:r>
          </a:p>
          <a:p>
            <a:r>
              <a:rPr lang="en-GB" smtClean="0"/>
              <a:t>Objects in this world imitate a Form which exists in the real world </a:t>
            </a:r>
            <a:r>
              <a:rPr lang="en-GB" i="1" smtClean="0"/>
              <a:t>e.g. A beautiful person is an image of beauty</a:t>
            </a:r>
          </a:p>
          <a:p>
            <a:r>
              <a:rPr lang="en-GB" smtClean="0"/>
              <a:t>We are born with a recollection of what Forms are</a:t>
            </a:r>
          </a:p>
          <a:p>
            <a:r>
              <a:rPr lang="en-GB" smtClean="0"/>
              <a:t>Forms are only accessible to philosophers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Plato’s Theory of Forms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 idea of the Forms is illustrated in the Allegory of the Cave.</a:t>
            </a:r>
          </a:p>
          <a:p>
            <a:r>
              <a:rPr lang="en-GB" smtClean="0"/>
              <a:t>Plato believed true reality existed beyond normal perceptions of the world. </a:t>
            </a:r>
          </a:p>
          <a:p>
            <a:r>
              <a:rPr lang="en-GB" smtClean="0"/>
              <a:t>What we perceive around us is a </a:t>
            </a:r>
            <a:r>
              <a:rPr lang="en-GB" b="1" i="1" smtClean="0"/>
              <a:t>shadow</a:t>
            </a:r>
            <a:r>
              <a:rPr lang="en-GB" smtClean="0"/>
              <a:t> of this truth.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is real?</a:t>
            </a:r>
          </a:p>
          <a:p>
            <a:endParaRPr lang="en-GB" smtClean="0"/>
          </a:p>
          <a:p>
            <a:r>
              <a:rPr lang="en-GB" smtClean="0"/>
              <a:t>How do you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Recognising Forms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 can recognise Forms because we are born with a dim recollection of them from our prior existence in the world of the Forms.</a:t>
            </a:r>
          </a:p>
          <a:p>
            <a:r>
              <a:rPr lang="en-GB" smtClean="0"/>
              <a:t>There is an inner part of us (the soul) that does not change. It is eternal and, before it became tied down by a body, it was connected with the real world of 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Plato’s Theory of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3886200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According to Plato the world we live in is a poor imitation of the real world.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 smtClean="0"/>
              <a:t>Our world is constantly changing and we rely on our senses to understand what is going on.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 smtClean="0"/>
              <a:t>You are not the same person you were 3 years/hours/seconds ago, cells are forever changing and ideas flit through our minds.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 smtClean="0"/>
              <a:t>Plato was therefore sure that the real world is outside the one we live in.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 smtClean="0"/>
              <a:t>This real world is unchanging and eternal. It is the world of ideas not senses, where there are perfect forms of the things we know on earth.</a:t>
            </a:r>
          </a:p>
          <a:p>
            <a:pPr>
              <a:defRPr/>
            </a:pPr>
            <a:endParaRPr lang="en-GB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8775" y="631825"/>
          <a:ext cx="8426450" cy="603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60382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The Material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GB" sz="1800" baseline="0" dirty="0" smtClean="0">
                          <a:latin typeface="Arial" pitchFamily="34" charset="0"/>
                          <a:cs typeface="Arial" pitchFamily="34" charset="0"/>
                        </a:rPr>
                        <a:t> World of the Forms</a:t>
                      </a:r>
                    </a:p>
                  </a:txBody>
                  <a:tcPr/>
                </a:tc>
              </a:tr>
              <a:tr h="6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Transitory- </a:t>
                      </a: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moves in time and space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Outside of time and </a:t>
                      </a:r>
                      <a:r>
                        <a:rPr lang="en-GB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space</a:t>
                      </a:r>
                      <a:endParaRPr lang="en-GB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Relative</a:t>
                      </a:r>
                      <a:endParaRPr lang="en-GB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Real and </a:t>
                      </a:r>
                      <a:r>
                        <a:rPr lang="en-GB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absolute</a:t>
                      </a:r>
                      <a:endParaRPr lang="en-GB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Changing</a:t>
                      </a:r>
                      <a:endParaRPr lang="en-GB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Unchanging</a:t>
                      </a:r>
                    </a:p>
                  </a:txBody>
                  <a:tcPr marL="68580" marR="68580" marT="0" marB="0"/>
                </a:tc>
              </a:tr>
              <a:tr h="6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Impermanent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Permanent</a:t>
                      </a:r>
                    </a:p>
                  </a:txBody>
                  <a:tcPr marL="68580" marR="68580" marT="0" marB="0"/>
                </a:tc>
              </a:tr>
              <a:tr h="6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Superficial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What matters </a:t>
                      </a:r>
                      <a:r>
                        <a:rPr lang="en-GB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most</a:t>
                      </a:r>
                      <a:endParaRPr lang="en-GB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Contradictory- are subject to opinion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NO-contradiction- they are NOT subject to </a:t>
                      </a:r>
                      <a:r>
                        <a:rPr lang="en-GB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opinion</a:t>
                      </a:r>
                      <a:endParaRPr lang="en-GB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Sensory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Beyond the senses</a:t>
                      </a:r>
                    </a:p>
                  </a:txBody>
                  <a:tcPr marL="68580" marR="68580" marT="0" marB="0"/>
                </a:tc>
              </a:tr>
              <a:tr h="6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Can be measured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Immeasurable</a:t>
                      </a:r>
                    </a:p>
                  </a:txBody>
                  <a:tcPr marL="68580" marR="68580" marT="0" marB="0"/>
                </a:tc>
              </a:tr>
              <a:tr h="603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Imperfect</a:t>
                      </a:r>
                      <a:endParaRPr lang="en-GB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Perfect</a:t>
                      </a:r>
                      <a:endParaRPr lang="en-GB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Activity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043363" cy="3886200"/>
          </a:xfrm>
        </p:spPr>
        <p:txBody>
          <a:bodyPr/>
          <a:lstStyle/>
          <a:p>
            <a:endParaRPr lang="en-GB" smtClean="0"/>
          </a:p>
          <a:p>
            <a:r>
              <a:rPr lang="en-GB" smtClean="0"/>
              <a:t>Draw a dog</a:t>
            </a:r>
          </a:p>
        </p:txBody>
      </p:sp>
      <p:pic>
        <p:nvPicPr>
          <p:cNvPr id="25603" name="Picture 2" descr="http://3.bp.blogspot.com/_8kXsPIEkJZI/RyYMf8ITYrI/AAAAAAAAAJE/vyXclNBa_cw/s400/big-and-small-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9463" y="1916113"/>
            <a:ext cx="38925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5391150"/>
          </a:xfrm>
        </p:spPr>
        <p:txBody>
          <a:bodyPr/>
          <a:lstStyle/>
          <a:p>
            <a:r>
              <a:rPr lang="en-GB" smtClean="0"/>
              <a:t>It is impossible to get a clear definition and rule out other animals at the same time.</a:t>
            </a:r>
          </a:p>
          <a:p>
            <a:r>
              <a:rPr lang="en-GB" smtClean="0"/>
              <a:t>A 3 year old would have no problem distinguishing a dog from another animal.</a:t>
            </a:r>
          </a:p>
          <a:p>
            <a:r>
              <a:rPr lang="en-GB" smtClean="0"/>
              <a:t>The child is identifying the form whilst we are getting bogged down with the details.</a:t>
            </a:r>
          </a:p>
          <a:p>
            <a:r>
              <a:rPr lang="en-GB" smtClean="0"/>
              <a:t>The Form is not a shape, it is the essence of an object.</a:t>
            </a:r>
          </a:p>
          <a:p>
            <a:r>
              <a:rPr lang="en-GB" smtClean="0"/>
              <a:t>A dog and all dogs have a degree of ‘dogginess’ due to participating in the form.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:\Users\Katie\Pictures\Uni\Summer '10\Egypt\P6090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57563"/>
            <a:ext cx="4465637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http://www.instylewoman.com/wp-content/uploads/Tiffany-Diamond-Engagement-Rin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1497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http://2.bp.blogspot.com/_6xWeD_KR3l4/TBIw91ZeWOI/AAAAAAAAHeE/kd16bDFfkEk/s1600/Scarlett+Johansson+b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908050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C:\Users\Katie\Pictures\Uni\Summer '10\France\P8160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068638"/>
            <a:ext cx="27352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http://www.riversidephotography.co.uk/images/gallery/mother-_-baby-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188913"/>
            <a:ext cx="24479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http://www.stylebyme.net/wp-content/uploads/2009/01/topshop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933825"/>
            <a:ext cx="259238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6675" y="0"/>
            <a:ext cx="27082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1508</TotalTime>
  <Words>622</Words>
  <Application>Microsoft Macintosh PowerPoint</Application>
  <PresentationFormat>On-screen Show (4:3)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Wingdings</vt:lpstr>
      <vt:lpstr>Calibri</vt:lpstr>
      <vt:lpstr>Arial Black</vt:lpstr>
      <vt:lpstr>Times New Roman</vt:lpstr>
      <vt:lpstr>Theme1</vt:lpstr>
      <vt:lpstr>Theme1</vt:lpstr>
      <vt:lpstr>Plato’s Theory of Forms</vt:lpstr>
      <vt:lpstr>Plato’s Theory of Forms</vt:lpstr>
      <vt:lpstr>Slide 3</vt:lpstr>
      <vt:lpstr>Recognising Forms</vt:lpstr>
      <vt:lpstr>Plato’s Theory of Forms</vt:lpstr>
      <vt:lpstr>Slide 6</vt:lpstr>
      <vt:lpstr>Activity</vt:lpstr>
      <vt:lpstr>Slide 8</vt:lpstr>
      <vt:lpstr>Slide 9</vt:lpstr>
      <vt:lpstr>Slide 10</vt:lpstr>
      <vt:lpstr>However…</vt:lpstr>
      <vt:lpstr>Summing up...</vt:lpstr>
      <vt:lpstr>Summing up continued…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Katie</dc:creator>
  <cp:lastModifiedBy>john.toby</cp:lastModifiedBy>
  <cp:revision>31</cp:revision>
  <cp:lastPrinted>2011-02-14T09:10:21Z</cp:lastPrinted>
  <dcterms:created xsi:type="dcterms:W3CDTF">2011-02-13T17:22:10Z</dcterms:created>
  <dcterms:modified xsi:type="dcterms:W3CDTF">2013-03-25T17:54:13Z</dcterms:modified>
</cp:coreProperties>
</file>